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2" r:id="rId3"/>
    <p:sldId id="327" r:id="rId4"/>
    <p:sldId id="321" r:id="rId5"/>
    <p:sldId id="322" r:id="rId6"/>
    <p:sldId id="330" r:id="rId7"/>
    <p:sldId id="306" r:id="rId8"/>
    <p:sldId id="303" r:id="rId9"/>
    <p:sldId id="305" r:id="rId10"/>
    <p:sldId id="304" r:id="rId11"/>
    <p:sldId id="328" r:id="rId12"/>
    <p:sldId id="335" r:id="rId13"/>
    <p:sldId id="298" r:id="rId14"/>
    <p:sldId id="323" r:id="rId15"/>
    <p:sldId id="334" r:id="rId16"/>
    <p:sldId id="308" r:id="rId17"/>
    <p:sldId id="309" r:id="rId18"/>
    <p:sldId id="310" r:id="rId19"/>
    <p:sldId id="311" r:id="rId20"/>
    <p:sldId id="312" r:id="rId21"/>
    <p:sldId id="313" r:id="rId22"/>
    <p:sldId id="320" r:id="rId23"/>
    <p:sldId id="314" r:id="rId24"/>
    <p:sldId id="315" r:id="rId25"/>
    <p:sldId id="316" r:id="rId26"/>
    <p:sldId id="317" r:id="rId27"/>
    <p:sldId id="332" r:id="rId28"/>
    <p:sldId id="333" r:id="rId29"/>
    <p:sldId id="318" r:id="rId30"/>
    <p:sldId id="319" r:id="rId31"/>
    <p:sldId id="324" r:id="rId32"/>
    <p:sldId id="33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20" y="32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10948267" y="6428899"/>
              <a:ext cx="12234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NetID </a:t>
              </a:r>
              <a:r>
                <a:rPr lang="ko-KR" altLang="en-US" sz="1000" dirty="0">
                  <a:solidFill>
                    <a:schemeClr val="bg1"/>
                  </a:solidFill>
                </a:rPr>
                <a:t>품질보증팀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E3A4C1-0C45-4A30-B6DE-4AB8384991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364" y="6054243"/>
            <a:ext cx="952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hyperlink" Target="http://192.168.1.100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aum.net/" TargetMode="External"/><Relationship Id="rId4" Type="http://schemas.openxmlformats.org/officeDocument/2006/relationships/hyperlink" Target="https://www.nave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hyperlink" Target="http://192.168.1.100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aum.net/" TargetMode="External"/><Relationship Id="rId4" Type="http://schemas.openxmlformats.org/officeDocument/2006/relationships/hyperlink" Target="https://www.naver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win32.registryvaluekind?view=dotnet-plat-ext-3.1" TargetMode="External"/><Relationship Id="rId7" Type="http://schemas.openxmlformats.org/officeDocument/2006/relationships/hyperlink" Target="https://docs.microsoft.com/ko-kr/dotnet/api/system.net.httpstatuscode?view=netcore-3.1" TargetMode="External"/><Relationship Id="rId2" Type="http://schemas.openxmlformats.org/officeDocument/2006/relationships/hyperlink" Target="https://docs.uipath.com/studio/docs/importing-new-namespac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fodbbase.tistory.com/90" TargetMode="External"/><Relationship Id="rId5" Type="http://schemas.openxmlformats.org/officeDocument/2006/relationships/hyperlink" Target="https://docs.microsoft.com/ko-kr/troubleshoot/dotnet/csharp/create-file-compare" TargetMode="External"/><Relationship Id="rId4" Type="http://schemas.openxmlformats.org/officeDocument/2006/relationships/hyperlink" Target="https://codingcoding.tistory.com/1198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553040" y="2496324"/>
            <a:ext cx="11085920" cy="1508105"/>
            <a:chOff x="553040" y="1882938"/>
            <a:chExt cx="11085920" cy="150810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305285" y="2806268"/>
              <a:ext cx="3581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품질보증팀 배재우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553040" y="1882938"/>
              <a:ext cx="110859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클라우독</a:t>
              </a:r>
              <a:r>
                <a:rPr lang="ko-KR" altLang="en-US" sz="5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테스트 자동화</a:t>
              </a:r>
              <a:r>
                <a:rPr lang="en-US" altLang="ko-KR" sz="5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(with RPA)</a:t>
              </a:r>
              <a:endParaRPr lang="ko-KR" altLang="en-US" sz="5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 err="1"/>
              <a:t>UiPath.Excel.Activities.ExcelApplicationScope</a:t>
            </a:r>
            <a:endParaRPr lang="en-US" altLang="ko-KR" dirty="0"/>
          </a:p>
          <a:p>
            <a:r>
              <a:rPr lang="en-US" altLang="ko-KR" dirty="0" err="1"/>
              <a:t>UiPath.Excel.Activities.ExcelReadCell</a:t>
            </a:r>
            <a:endParaRPr lang="en-US" altLang="ko-KR" dirty="0"/>
          </a:p>
          <a:p>
            <a:r>
              <a:rPr lang="en-US" altLang="ko-KR" dirty="0" err="1"/>
              <a:t>UiPath.Excel.Activities.ExcelWriteCell</a:t>
            </a:r>
            <a:endParaRPr lang="en-US" altLang="ko-KR" dirty="0"/>
          </a:p>
          <a:p>
            <a:r>
              <a:rPr lang="en-US" altLang="ko-KR" dirty="0" err="1"/>
              <a:t>UiPath.Word.Activities.WordApplicationScope</a:t>
            </a:r>
            <a:endParaRPr lang="en-US" altLang="ko-KR" dirty="0"/>
          </a:p>
          <a:p>
            <a:r>
              <a:rPr lang="en-US" altLang="ko-KR" dirty="0" err="1"/>
              <a:t>UiPath.Word.Activities.WordReadText</a:t>
            </a:r>
            <a:endParaRPr lang="en-US" altLang="ko-KR" dirty="0"/>
          </a:p>
          <a:p>
            <a:r>
              <a:rPr lang="en-US" altLang="ko-KR" dirty="0" err="1"/>
              <a:t>UiPath.Word.Activities.WordAppendText</a:t>
            </a:r>
            <a:endParaRPr lang="en-US" altLang="ko-KR" dirty="0"/>
          </a:p>
          <a:p>
            <a:r>
              <a:rPr lang="en-US" altLang="ko-KR" dirty="0" err="1"/>
              <a:t>UiPathTeam.File.Activities</a:t>
            </a:r>
            <a:endParaRPr lang="en-US" altLang="ko-KR" dirty="0"/>
          </a:p>
          <a:p>
            <a:r>
              <a:rPr lang="en-US" altLang="ko-KR" dirty="0" err="1"/>
              <a:t>BalaReva.DirFileSize.Activities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17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액티비티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_Excel, Word,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44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085528" cy="1354217"/>
              <a:chOff x="2700072" y="2021840"/>
              <a:chExt cx="5563155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526187" y="2734295"/>
                <a:ext cx="473704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테스트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설계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622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테스트</a:t>
            </a:r>
            <a:r>
              <a:rPr lang="en-US" altLang="ko-KR" dirty="0"/>
              <a:t> </a:t>
            </a:r>
            <a:r>
              <a:rPr lang="ko-KR" altLang="en-US" dirty="0"/>
              <a:t>시나리오 중 </a:t>
            </a:r>
            <a:r>
              <a:rPr lang="en-US" altLang="ko-KR" dirty="0"/>
              <a:t>RPA</a:t>
            </a:r>
            <a:r>
              <a:rPr lang="ko-KR" altLang="en-US" dirty="0"/>
              <a:t>로 검증 가능한 테스트 케이스를 자동화하여 리소스를 절감하고 병렬 처리로 테스트 속도 향상</a:t>
            </a:r>
            <a:endParaRPr lang="en-US" altLang="ko-KR" dirty="0"/>
          </a:p>
          <a:p>
            <a:r>
              <a:rPr lang="ko-KR" altLang="en-US" dirty="0"/>
              <a:t>자동화로 </a:t>
            </a:r>
            <a:r>
              <a:rPr lang="en-US" altLang="ko-KR" dirty="0"/>
              <a:t>Human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  <a:r>
              <a:rPr lang="ko-KR" altLang="en-US" dirty="0"/>
              <a:t> 방지하며 일관성 있는 테스트 결과 보장</a:t>
            </a:r>
            <a:endParaRPr lang="en-US" altLang="ko-KR" dirty="0"/>
          </a:p>
          <a:p>
            <a:r>
              <a:rPr lang="ko-KR" altLang="en-US" dirty="0"/>
              <a:t>자동화 스크립트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유지보수로 인한 비효율을 방지하기 위해 </a:t>
            </a:r>
            <a:r>
              <a:rPr lang="en-US" altLang="ko-KR" dirty="0"/>
              <a:t>‘</a:t>
            </a:r>
            <a:r>
              <a:rPr lang="ko-KR" altLang="en-US" dirty="0"/>
              <a:t>기본 기능 검증</a:t>
            </a:r>
            <a:r>
              <a:rPr lang="en-US" altLang="ko-KR" dirty="0"/>
              <a:t>’ </a:t>
            </a:r>
            <a:r>
              <a:rPr lang="ko-KR" altLang="en-US" dirty="0"/>
              <a:t>위주로 최소화된 스크립트</a:t>
            </a:r>
            <a:r>
              <a:rPr lang="en-US" altLang="ko-KR" dirty="0"/>
              <a:t>(Small TC)</a:t>
            </a:r>
            <a:r>
              <a:rPr lang="ko-KR" altLang="en-US" dirty="0"/>
              <a:t> 설계</a:t>
            </a:r>
            <a:endParaRPr lang="en-US" altLang="ko-KR" dirty="0"/>
          </a:p>
          <a:p>
            <a:r>
              <a:rPr lang="en-US" altLang="ko-KR" dirty="0"/>
              <a:t>RPA</a:t>
            </a:r>
            <a:r>
              <a:rPr lang="ko-KR" altLang="en-US" dirty="0"/>
              <a:t>로 늘어난 </a:t>
            </a:r>
            <a:r>
              <a:rPr lang="en-US" altLang="ko-KR" dirty="0"/>
              <a:t>QA </a:t>
            </a:r>
            <a:r>
              <a:rPr lang="ko-KR" altLang="en-US" dirty="0"/>
              <a:t>엔지니어의 리소스는 테스트 시나리오 고도화 등의 다른 가치 있는 작업에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9" y="174504"/>
            <a:ext cx="538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 테스트 목적</a:t>
            </a:r>
          </a:p>
        </p:txBody>
      </p:sp>
    </p:spTree>
    <p:extLst>
      <p:ext uri="{BB962C8B-B14F-4D97-AF65-F5344CB8AC3E}">
        <p14:creationId xmlns:p14="http://schemas.microsoft.com/office/powerpoint/2010/main" val="280887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자동화 도구 </a:t>
            </a:r>
            <a:r>
              <a:rPr lang="en-US" altLang="ko-KR" dirty="0"/>
              <a:t>: </a:t>
            </a:r>
            <a:r>
              <a:rPr lang="en-US" altLang="ko-KR" dirty="0" err="1"/>
              <a:t>Uipath</a:t>
            </a:r>
            <a:r>
              <a:rPr lang="en-US" altLang="ko-KR" dirty="0"/>
              <a:t>(RPA), Selenium, C#, Excel</a:t>
            </a:r>
          </a:p>
          <a:p>
            <a:r>
              <a:rPr lang="ko-KR" altLang="en-US" dirty="0"/>
              <a:t>테스트 범위 </a:t>
            </a:r>
            <a:r>
              <a:rPr lang="en-US" altLang="ko-KR" dirty="0"/>
              <a:t>: BVT,</a:t>
            </a:r>
            <a:r>
              <a:rPr lang="ko-KR" altLang="en-US" dirty="0"/>
              <a:t> 통합테스트</a:t>
            </a:r>
            <a:r>
              <a:rPr lang="en-US" altLang="ko-KR" dirty="0"/>
              <a:t>, </a:t>
            </a:r>
            <a:r>
              <a:rPr lang="ko-KR" altLang="en-US" dirty="0"/>
              <a:t>회귀테스트</a:t>
            </a:r>
            <a:endParaRPr lang="en-US" altLang="ko-KR" dirty="0"/>
          </a:p>
          <a:p>
            <a:r>
              <a:rPr lang="ko-KR" altLang="en-US" dirty="0"/>
              <a:t>테스트 예외 </a:t>
            </a:r>
            <a:r>
              <a:rPr lang="en-US" altLang="ko-KR" dirty="0"/>
              <a:t>: RPA</a:t>
            </a:r>
            <a:r>
              <a:rPr lang="ko-KR" altLang="en-US" dirty="0"/>
              <a:t>로 검증이 불가능한 케이스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 err="1"/>
              <a:t>disklock</a:t>
            </a:r>
            <a:r>
              <a:rPr lang="en-US" altLang="ko-KR" dirty="0"/>
              <a:t>+ …</a:t>
            </a:r>
          </a:p>
          <a:p>
            <a:r>
              <a:rPr lang="ko-KR" altLang="en-US" dirty="0"/>
              <a:t>테스트 설계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테스트 동작 수행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수행된 동작의 결과가 정상인지 아닌지 검증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검증된 결과는 엑셀 파일에 </a:t>
            </a:r>
            <a:r>
              <a:rPr lang="en-US" altLang="ko-KR" dirty="0"/>
              <a:t>Pass/Fail </a:t>
            </a:r>
            <a:r>
              <a:rPr lang="ko-KR" altLang="en-US" dirty="0"/>
              <a:t>형태로 입력</a:t>
            </a:r>
            <a:endParaRPr lang="en-US" altLang="ko-KR" dirty="0"/>
          </a:p>
          <a:p>
            <a:r>
              <a:rPr lang="ko-KR" altLang="en-US" dirty="0"/>
              <a:t>테스트 목표 </a:t>
            </a:r>
            <a:r>
              <a:rPr lang="en-US" altLang="ko-KR" dirty="0"/>
              <a:t>: Tedious </a:t>
            </a:r>
            <a:r>
              <a:rPr lang="ko-KR" altLang="en-US" dirty="0"/>
              <a:t>작업 회피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High Risk </a:t>
            </a:r>
            <a:r>
              <a:rPr lang="ko-KR" altLang="en-US" dirty="0"/>
              <a:t>결함 조기 검출</a:t>
            </a:r>
            <a:endParaRPr lang="en-US" altLang="ko-KR" dirty="0"/>
          </a:p>
          <a:p>
            <a:r>
              <a:rPr lang="ko-KR" altLang="en-US" dirty="0"/>
              <a:t>테스트 통과 기준 </a:t>
            </a:r>
            <a:r>
              <a:rPr lang="en-US" altLang="ko-KR" dirty="0"/>
              <a:t>: </a:t>
            </a:r>
            <a:r>
              <a:rPr lang="ko-KR" altLang="en-US" dirty="0"/>
              <a:t>자동화한 전체 테스트 케이스 </a:t>
            </a:r>
            <a:r>
              <a:rPr lang="en-US" altLang="ko-KR" dirty="0"/>
              <a:t>Pass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9" y="174504"/>
            <a:ext cx="538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 테스트 계획</a:t>
            </a:r>
          </a:p>
        </p:txBody>
      </p:sp>
    </p:spTree>
    <p:extLst>
      <p:ext uri="{BB962C8B-B14F-4D97-AF65-F5344CB8AC3E}">
        <p14:creationId xmlns:p14="http://schemas.microsoft.com/office/powerpoint/2010/main" val="277861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sz="2400" dirty="0" err="1"/>
              <a:t>Uipath</a:t>
            </a:r>
            <a:r>
              <a:rPr lang="en-US" altLang="ko-KR" sz="2400" dirty="0"/>
              <a:t> </a:t>
            </a:r>
            <a:r>
              <a:rPr lang="ko-KR" altLang="en-US" sz="2400" dirty="0"/>
              <a:t>설계 파일 경로 </a:t>
            </a:r>
            <a:r>
              <a:rPr lang="en-US" altLang="ko-KR" sz="2400" dirty="0"/>
              <a:t>: C:\Users\{User Name}\Documents\</a:t>
            </a:r>
            <a:r>
              <a:rPr lang="en-US" altLang="ko-KR" sz="2400" dirty="0" err="1"/>
              <a:t>Uipath</a:t>
            </a:r>
            <a:endParaRPr lang="en-US" altLang="ko-KR" sz="2400" dirty="0"/>
          </a:p>
          <a:p>
            <a:r>
              <a:rPr lang="ko-KR" altLang="en-US" sz="2400" dirty="0"/>
              <a:t>테스트 케이스 경로 </a:t>
            </a:r>
            <a:r>
              <a:rPr lang="en-US" altLang="ko-KR" sz="2400" dirty="0"/>
              <a:t>: C:\RPA_TEST\RPA_Client_TC.xlsx</a:t>
            </a:r>
          </a:p>
          <a:p>
            <a:r>
              <a:rPr lang="ko-KR" altLang="en-US" sz="2400" dirty="0"/>
              <a:t>테스트 순서 </a:t>
            </a:r>
            <a:r>
              <a:rPr lang="en-US" altLang="ko-KR" sz="2400" dirty="0"/>
              <a:t>: A01(B01~B12) &gt;</a:t>
            </a:r>
            <a:r>
              <a:rPr lang="ko-KR" altLang="en-US" sz="2400" dirty="0"/>
              <a:t>윈도우 재시작 </a:t>
            </a:r>
            <a:r>
              <a:rPr lang="en-US" altLang="ko-KR" sz="2400" dirty="0"/>
              <a:t>&gt; A02 &gt; A03</a:t>
            </a:r>
          </a:p>
          <a:p>
            <a:r>
              <a:rPr lang="ko-KR" altLang="en-US" sz="2400" dirty="0" err="1"/>
              <a:t>네트워크락</a:t>
            </a:r>
            <a:r>
              <a:rPr lang="ko-KR" altLang="en-US" sz="2400" dirty="0"/>
              <a:t> 패키징은 </a:t>
            </a:r>
            <a:r>
              <a:rPr lang="en-US" altLang="ko-KR" sz="2400" dirty="0"/>
              <a:t>A04(B13~14)</a:t>
            </a:r>
            <a:r>
              <a:rPr lang="ko-KR" altLang="en-US" sz="2400" dirty="0"/>
              <a:t>까지 진행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r>
              <a:rPr lang="en-US" altLang="ko-KR" sz="2400" dirty="0"/>
              <a:t> </a:t>
            </a:r>
            <a:r>
              <a:rPr lang="ko-KR" altLang="en-US" sz="2400" dirty="0"/>
              <a:t>전 최초 </a:t>
            </a:r>
            <a:r>
              <a:rPr lang="en-US" altLang="ko-KR" sz="2400" dirty="0"/>
              <a:t>1</a:t>
            </a:r>
            <a:r>
              <a:rPr lang="ko-KR" altLang="en-US" sz="2400" dirty="0"/>
              <a:t>회 설정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Uipath</a:t>
            </a:r>
            <a:r>
              <a:rPr lang="en-US" altLang="ko-KR" sz="2000" dirty="0"/>
              <a:t> </a:t>
            </a:r>
            <a:r>
              <a:rPr lang="ko-KR" altLang="en-US" sz="2000" dirty="0"/>
              <a:t>실행</a:t>
            </a:r>
            <a:r>
              <a:rPr lang="en-US" altLang="ko-KR" sz="2000" dirty="0"/>
              <a:t>&gt;</a:t>
            </a:r>
            <a:r>
              <a:rPr lang="ko-KR" altLang="en-US" sz="2000" dirty="0"/>
              <a:t>홈</a:t>
            </a:r>
            <a:r>
              <a:rPr lang="en-US" altLang="ko-KR" sz="2000" dirty="0"/>
              <a:t>&gt;</a:t>
            </a:r>
            <a:r>
              <a:rPr lang="ko-KR" altLang="en-US" sz="2000" dirty="0"/>
              <a:t>도구</a:t>
            </a:r>
            <a:r>
              <a:rPr lang="en-US" altLang="ko-KR" sz="2000" dirty="0"/>
              <a:t>&gt;Chrome Extension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Uipath</a:t>
            </a:r>
            <a:r>
              <a:rPr lang="en-US" altLang="ko-KR" sz="2000" dirty="0"/>
              <a:t>\</a:t>
            </a:r>
            <a:r>
              <a:rPr lang="en-US" altLang="ko-KR" sz="2000" dirty="0" err="1"/>
              <a:t>ClouDoc</a:t>
            </a:r>
            <a:r>
              <a:rPr lang="en-US" altLang="ko-KR" sz="2000" dirty="0"/>
              <a:t>\batch\network_rule_add.bat </a:t>
            </a:r>
            <a:r>
              <a:rPr lang="ko-KR" altLang="en-US" sz="2000" dirty="0"/>
              <a:t>실행</a:t>
            </a:r>
            <a:endParaRPr lang="en-US" altLang="ko-KR" sz="2000" dirty="0"/>
          </a:p>
          <a:p>
            <a:pPr lvl="1"/>
            <a:r>
              <a:rPr lang="ko-KR" altLang="en-US" sz="2000" dirty="0"/>
              <a:t>휴지통 속성 </a:t>
            </a:r>
            <a:r>
              <a:rPr lang="en-US" altLang="ko-KR" sz="2000" dirty="0"/>
              <a:t>&gt;</a:t>
            </a:r>
            <a:r>
              <a:rPr lang="ko-KR" altLang="en-US" sz="2000" dirty="0"/>
              <a:t> </a:t>
            </a:r>
            <a:r>
              <a:rPr lang="en-US" altLang="ko-KR" sz="2000" dirty="0"/>
              <a:t>＂</a:t>
            </a:r>
            <a:r>
              <a:rPr lang="ko-KR" altLang="en-US" sz="2000" dirty="0"/>
              <a:t>삭제 확인 대화 상자 표시</a:t>
            </a:r>
            <a:r>
              <a:rPr lang="en-US" altLang="ko-KR" sz="2000" dirty="0"/>
              <a:t>＂ </a:t>
            </a:r>
            <a:r>
              <a:rPr lang="ko-KR" altLang="en-US" sz="2000" dirty="0"/>
              <a:t>설정</a:t>
            </a:r>
            <a:endParaRPr lang="en-US" altLang="ko-KR" sz="2000" dirty="0"/>
          </a:p>
          <a:p>
            <a:r>
              <a:rPr lang="en-US" altLang="ko-KR" sz="2400" strike="sngStrike" dirty="0"/>
              <a:t>“B.12”, “A.02” </a:t>
            </a:r>
            <a:r>
              <a:rPr lang="ko-KR" altLang="en-US" sz="2400" strike="sngStrike" dirty="0"/>
              <a:t>설계 내 </a:t>
            </a:r>
            <a:r>
              <a:rPr lang="en-US" altLang="ko-KR" sz="2400" strike="sngStrike" dirty="0"/>
              <a:t>Get Password </a:t>
            </a:r>
            <a:r>
              <a:rPr lang="ko-KR" altLang="en-US" sz="2400" strike="sngStrike" dirty="0"/>
              <a:t>액티비티 비밀번호 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7" y="174504"/>
            <a:ext cx="748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119216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Input Dialog</a:t>
            </a:r>
            <a:r>
              <a:rPr lang="ko-KR" altLang="en-US" dirty="0"/>
              <a:t>로 </a:t>
            </a:r>
            <a:r>
              <a:rPr lang="en-US" altLang="ko-KR" dirty="0" err="1"/>
              <a:t>dwMajorVersion</a:t>
            </a:r>
            <a:r>
              <a:rPr lang="ko-KR" altLang="en-US" dirty="0"/>
              <a:t>에 대해 사용자 입력 받기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Input Dialog</a:t>
            </a:r>
            <a:r>
              <a:rPr lang="ko-KR" altLang="en-US" dirty="0"/>
              <a:t>로 </a:t>
            </a:r>
            <a:r>
              <a:rPr lang="en-US" altLang="ko-KR" dirty="0" err="1"/>
              <a:t>dwMiorVersion</a:t>
            </a:r>
            <a:r>
              <a:rPr lang="ko-KR" altLang="en-US" dirty="0"/>
              <a:t>에 대해 사용자 입력 받기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로 </a:t>
            </a:r>
            <a:r>
              <a:rPr lang="en-US" altLang="ko-KR" dirty="0" err="1"/>
              <a:t>dwMajorVersion</a:t>
            </a:r>
            <a:r>
              <a:rPr lang="en-US" altLang="ko-KR" dirty="0"/>
              <a:t> </a:t>
            </a:r>
            <a:r>
              <a:rPr lang="ko-KR" altLang="en-US" dirty="0"/>
              <a:t>레지스트리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로 </a:t>
            </a:r>
            <a:r>
              <a:rPr lang="en-US" altLang="ko-KR" dirty="0" err="1"/>
              <a:t>dwMinorVersion</a:t>
            </a:r>
            <a:r>
              <a:rPr lang="en-US" altLang="ko-KR" dirty="0"/>
              <a:t> </a:t>
            </a:r>
            <a:r>
              <a:rPr lang="ko-KR" altLang="en-US" dirty="0"/>
              <a:t>레지스트리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로 </a:t>
            </a:r>
            <a:r>
              <a:rPr lang="en-US" altLang="ko-KR" dirty="0" err="1"/>
              <a:t>InstallPath</a:t>
            </a:r>
            <a:r>
              <a:rPr lang="en-US" altLang="ko-KR" dirty="0"/>
              <a:t> </a:t>
            </a:r>
            <a:r>
              <a:rPr lang="ko-KR" altLang="en-US" dirty="0"/>
              <a:t>레지스트리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로 </a:t>
            </a:r>
            <a:r>
              <a:rPr lang="en-US" altLang="ko-KR" dirty="0"/>
              <a:t>ProductName </a:t>
            </a:r>
            <a:r>
              <a:rPr lang="ko-KR" altLang="en-US" dirty="0"/>
              <a:t>레지스트리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로 </a:t>
            </a:r>
            <a:r>
              <a:rPr lang="en-US" altLang="ko-KR" dirty="0" err="1"/>
              <a:t>npStartup</a:t>
            </a:r>
            <a:r>
              <a:rPr lang="en-US" altLang="ko-KR" dirty="0"/>
              <a:t> </a:t>
            </a:r>
            <a:r>
              <a:rPr lang="ko-KR" altLang="en-US" dirty="0"/>
              <a:t>레지스트리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7" y="174504"/>
            <a:ext cx="748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_B.01_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레지스트리</a:t>
            </a:r>
          </a:p>
        </p:txBody>
      </p:sp>
    </p:spTree>
    <p:extLst>
      <p:ext uri="{BB962C8B-B14F-4D97-AF65-F5344CB8AC3E}">
        <p14:creationId xmlns:p14="http://schemas.microsoft.com/office/powerpoint/2010/main" val="234354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으로 </a:t>
            </a:r>
            <a:r>
              <a:rPr lang="ko-KR" altLang="en-US" dirty="0" err="1"/>
              <a:t>개인문서함</a:t>
            </a:r>
            <a:r>
              <a:rPr lang="ko-KR" altLang="en-US" dirty="0"/>
              <a:t> 마운트 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내 엑셀</a:t>
            </a:r>
            <a:r>
              <a:rPr lang="en-US" altLang="ko-KR" dirty="0"/>
              <a:t>, </a:t>
            </a:r>
            <a:r>
              <a:rPr lang="ko-KR" altLang="en-US" dirty="0"/>
              <a:t>워드 파일 쓰기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저장된 파일 내용 검사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내 엑셀</a:t>
            </a:r>
            <a:r>
              <a:rPr lang="en-US" altLang="ko-KR" dirty="0"/>
              <a:t>, </a:t>
            </a:r>
            <a:r>
              <a:rPr lang="ko-KR" altLang="en-US" dirty="0"/>
              <a:t>워드 파일 편집 저장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저장된 파일 내용 검사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1~5 </a:t>
            </a:r>
            <a:r>
              <a:rPr lang="ko-KR" altLang="en-US" dirty="0"/>
              <a:t>스텝을 </a:t>
            </a:r>
            <a:r>
              <a:rPr lang="ko-KR" altLang="en-US" dirty="0" err="1"/>
              <a:t>부서문서함에서</a:t>
            </a:r>
            <a:r>
              <a:rPr lang="ko-KR" altLang="en-US" dirty="0"/>
              <a:t> 진행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7" y="174504"/>
            <a:ext cx="748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_B.02_office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24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루트 경로 </a:t>
            </a:r>
            <a:r>
              <a:rPr lang="en-US" altLang="ko-KR" dirty="0"/>
              <a:t>-&gt; 1depth </a:t>
            </a:r>
            <a:r>
              <a:rPr lang="ko-KR" altLang="en-US" dirty="0"/>
              <a:t>폴더 경로 파일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루트 경로 </a:t>
            </a:r>
            <a:r>
              <a:rPr lang="en-US" altLang="ko-KR" dirty="0"/>
              <a:t>-&gt; 1depth </a:t>
            </a:r>
            <a:r>
              <a:rPr lang="ko-KR" altLang="en-US" dirty="0"/>
              <a:t>폴더 경로 파일</a:t>
            </a:r>
            <a:r>
              <a:rPr lang="en-US" altLang="ko-KR" dirty="0"/>
              <a:t> </a:t>
            </a:r>
            <a:r>
              <a:rPr lang="ko-KR" altLang="en-US" dirty="0"/>
              <a:t>덮어쓰기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부서문서함</a:t>
            </a:r>
            <a:r>
              <a:rPr lang="ko-KR" altLang="en-US" dirty="0"/>
              <a:t> 파일 이동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부서문서함</a:t>
            </a:r>
            <a:r>
              <a:rPr lang="en-US" altLang="ko-KR" dirty="0"/>
              <a:t> </a:t>
            </a:r>
            <a:r>
              <a:rPr lang="ko-KR" altLang="en-US" dirty="0"/>
              <a:t>파일 덮어쓰기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1~4 </a:t>
            </a:r>
            <a:r>
              <a:rPr lang="ko-KR" altLang="en-US" dirty="0"/>
              <a:t>스텝에 대해 각각 </a:t>
            </a:r>
            <a:r>
              <a:rPr lang="en-US" altLang="ko-KR" dirty="0"/>
              <a:t>Path Exists </a:t>
            </a:r>
            <a:r>
              <a:rPr lang="ko-KR" altLang="en-US" dirty="0"/>
              <a:t>액티비티로 결과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1depth</a:t>
            </a:r>
            <a:r>
              <a:rPr lang="ko-KR" altLang="en-US" dirty="0"/>
              <a:t>에 저장된 파일을</a:t>
            </a:r>
            <a:r>
              <a:rPr lang="en-US" altLang="ko-KR" dirty="0"/>
              <a:t> delete </a:t>
            </a:r>
            <a:r>
              <a:rPr lang="ko-KR" altLang="en-US" dirty="0"/>
              <a:t>키로 삭제 및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부서문서함에</a:t>
            </a:r>
            <a:r>
              <a:rPr lang="ko-KR" altLang="en-US" dirty="0"/>
              <a:t> 저장된 파일을 서버 삭제 및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en-US" altLang="ko-KR" dirty="0"/>
              <a:t>, </a:t>
            </a:r>
            <a:r>
              <a:rPr lang="ko-KR" altLang="en-US" dirty="0" err="1"/>
              <a:t>부서문서함</a:t>
            </a:r>
            <a:r>
              <a:rPr lang="ko-KR" altLang="en-US" dirty="0"/>
              <a:t> 휴지통 비우기 검증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7" y="174504"/>
            <a:ext cx="748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_B.03_move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84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루트 경로 </a:t>
            </a:r>
            <a:r>
              <a:rPr lang="en-US" altLang="ko-KR" dirty="0"/>
              <a:t>-&gt; 1depth </a:t>
            </a:r>
            <a:r>
              <a:rPr lang="ko-KR" altLang="en-US" dirty="0"/>
              <a:t>폴더 경로 파일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루트 경로 </a:t>
            </a:r>
            <a:r>
              <a:rPr lang="en-US" altLang="ko-KR" dirty="0"/>
              <a:t>-&gt; 1depth </a:t>
            </a:r>
            <a:r>
              <a:rPr lang="ko-KR" altLang="en-US" dirty="0"/>
              <a:t>폴더 경로 파일</a:t>
            </a:r>
            <a:r>
              <a:rPr lang="en-US" altLang="ko-KR" dirty="0"/>
              <a:t> </a:t>
            </a:r>
            <a:r>
              <a:rPr lang="ko-KR" altLang="en-US" dirty="0"/>
              <a:t>덮어쓰기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부서문서함</a:t>
            </a:r>
            <a:r>
              <a:rPr lang="ko-KR" altLang="en-US" dirty="0"/>
              <a:t> 파일 복사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부서문서함</a:t>
            </a:r>
            <a:r>
              <a:rPr lang="en-US" altLang="ko-KR" dirty="0"/>
              <a:t> </a:t>
            </a:r>
            <a:r>
              <a:rPr lang="ko-KR" altLang="en-US" dirty="0"/>
              <a:t>파일 덮어쓰기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1~4 </a:t>
            </a:r>
            <a:r>
              <a:rPr lang="ko-KR" altLang="en-US" dirty="0"/>
              <a:t>스텝에 대해 각각 </a:t>
            </a:r>
            <a:r>
              <a:rPr lang="en-US" altLang="ko-KR" dirty="0"/>
              <a:t>Path Exists, </a:t>
            </a:r>
            <a:r>
              <a:rPr lang="ko-KR" altLang="en-US" dirty="0"/>
              <a:t>파일 바이너리 비교</a:t>
            </a:r>
            <a:r>
              <a:rPr lang="en-US" altLang="ko-KR" dirty="0"/>
              <a:t>(C#)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개인문서함에</a:t>
            </a:r>
            <a:r>
              <a:rPr lang="ko-KR" altLang="en-US" dirty="0"/>
              <a:t> 저장된 파일을</a:t>
            </a:r>
            <a:r>
              <a:rPr lang="en-US" altLang="ko-KR" dirty="0"/>
              <a:t> Shift+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삭제 후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Tear</a:t>
            </a:r>
            <a:r>
              <a:rPr lang="ko-KR" altLang="en-US" dirty="0"/>
              <a:t> </a:t>
            </a:r>
            <a:r>
              <a:rPr lang="en-US" altLang="ko-KR" dirty="0"/>
              <a:t>Down(</a:t>
            </a:r>
            <a:r>
              <a:rPr lang="ko-KR" altLang="en-US" dirty="0"/>
              <a:t>파일 복사 테스트 중 생성된 파일 삭제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7" y="174504"/>
            <a:ext cx="748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_B.04_copy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419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개인문서함</a:t>
            </a:r>
            <a:r>
              <a:rPr lang="ko-KR" altLang="en-US" dirty="0"/>
              <a:t> 내 폴더 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폴더 내 </a:t>
            </a:r>
            <a:r>
              <a:rPr lang="en-US" altLang="ko-KR" dirty="0"/>
              <a:t>office </a:t>
            </a:r>
            <a:r>
              <a:rPr lang="ko-KR" altLang="en-US" dirty="0"/>
              <a:t>파일 쓰기</a:t>
            </a:r>
            <a:r>
              <a:rPr lang="en-US" altLang="ko-KR" dirty="0"/>
              <a:t>, </a:t>
            </a:r>
            <a:r>
              <a:rPr lang="ko-KR" altLang="en-US" dirty="0"/>
              <a:t>편집 저장 검증</a:t>
            </a:r>
            <a:r>
              <a:rPr lang="en-US" altLang="ko-KR" dirty="0"/>
              <a:t>(“B.01”</a:t>
            </a:r>
            <a:r>
              <a:rPr lang="ko-KR" altLang="en-US" dirty="0"/>
              <a:t>과 동일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폴더 이동 복사 검증</a:t>
            </a:r>
            <a:r>
              <a:rPr lang="en-US" altLang="ko-KR" dirty="0"/>
              <a:t>(“B.02~3”</a:t>
            </a:r>
            <a:r>
              <a:rPr lang="ko-KR" altLang="en-US" dirty="0"/>
              <a:t>과 동일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Tear</a:t>
            </a:r>
            <a:r>
              <a:rPr lang="ko-KR" altLang="en-US" dirty="0"/>
              <a:t> </a:t>
            </a:r>
            <a:r>
              <a:rPr lang="en-US" altLang="ko-KR" dirty="0"/>
              <a:t>Down(</a:t>
            </a:r>
            <a:r>
              <a:rPr lang="ko-KR" altLang="en-US" dirty="0"/>
              <a:t>폴더 테스트 중 생성된 파일 삭제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7" y="174504"/>
            <a:ext cx="748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_B.05_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</a:t>
            </a:r>
          </a:p>
        </p:txBody>
      </p:sp>
    </p:spTree>
    <p:extLst>
      <p:ext uri="{BB962C8B-B14F-4D97-AF65-F5344CB8AC3E}">
        <p14:creationId xmlns:p14="http://schemas.microsoft.com/office/powerpoint/2010/main" val="47019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83D6E-61D4-4719-BD6F-668B73FA9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9B4F2-0F80-49A2-819E-020140E44E69}"/>
              </a:ext>
            </a:extLst>
          </p:cNvPr>
          <p:cNvSpPr/>
          <p:nvPr/>
        </p:nvSpPr>
        <p:spPr>
          <a:xfrm>
            <a:off x="650240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57B67-B77D-44F0-83CD-991B186872B5}"/>
              </a:ext>
            </a:extLst>
          </p:cNvPr>
          <p:cNvSpPr txBox="1"/>
          <p:nvPr/>
        </p:nvSpPr>
        <p:spPr>
          <a:xfrm flipH="1">
            <a:off x="809243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525186"/>
            <a:ext cx="3083601" cy="523220"/>
            <a:chOff x="1191929" y="2733040"/>
            <a:chExt cx="3083601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2299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What is RPA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3515806"/>
            <a:ext cx="3064365" cy="523220"/>
            <a:chOff x="1191929" y="2733040"/>
            <a:chExt cx="3064365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2280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RPA Activity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2D8540-5CAC-4D86-ACE2-1103C710EF0B}"/>
              </a:ext>
            </a:extLst>
          </p:cNvPr>
          <p:cNvGrpSpPr/>
          <p:nvPr/>
        </p:nvGrpSpPr>
        <p:grpSpPr>
          <a:xfrm>
            <a:off x="7308249" y="4506426"/>
            <a:ext cx="2890856" cy="523220"/>
            <a:chOff x="1191929" y="2733040"/>
            <a:chExt cx="2890856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886D85-1DB8-47C2-9446-1E910AC2D5E2}"/>
                </a:ext>
              </a:extLst>
            </p:cNvPr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으로 </a:t>
            </a:r>
            <a:r>
              <a:rPr lang="ko-KR" altLang="en-US" dirty="0" err="1"/>
              <a:t>공유문서함</a:t>
            </a:r>
            <a:r>
              <a:rPr lang="ko-KR" altLang="en-US" dirty="0"/>
              <a:t> 마운트 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모든 권한 허용된 공유 폴더 권한 검사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읽기 권한만 허용된 공유 폴더 권한 검사</a:t>
            </a:r>
            <a:endParaRPr lang="en-US" altLang="ko-KR" dirty="0"/>
          </a:p>
          <a:p>
            <a:pPr lvl="1"/>
            <a:r>
              <a:rPr lang="en-US" altLang="ko-KR" dirty="0"/>
              <a:t>Try Catch : </a:t>
            </a:r>
            <a:r>
              <a:rPr lang="en-US" altLang="ko-KR" dirty="0" err="1"/>
              <a:t>AggregateException</a:t>
            </a:r>
            <a:r>
              <a:rPr lang="en-US" altLang="ko-KR" dirty="0"/>
              <a:t>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Try</a:t>
            </a:r>
            <a:r>
              <a:rPr lang="ko-KR" altLang="en-US" dirty="0"/>
              <a:t> </a:t>
            </a:r>
            <a:r>
              <a:rPr lang="en-US" altLang="ko-KR" dirty="0"/>
              <a:t>Catch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UnauthorizedAccessException</a:t>
            </a:r>
            <a:r>
              <a:rPr lang="en-US" altLang="ko-KR" dirty="0"/>
              <a:t> </a:t>
            </a:r>
            <a:r>
              <a:rPr lang="ko-KR" altLang="en-US" dirty="0"/>
              <a:t>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 권한만 허용된 공유 폴더 권한 검사</a:t>
            </a:r>
            <a:endParaRPr lang="en-US" altLang="ko-KR" dirty="0"/>
          </a:p>
          <a:p>
            <a:pPr lvl="1"/>
            <a:r>
              <a:rPr lang="en-US" altLang="ko-KR" dirty="0"/>
              <a:t>Try</a:t>
            </a:r>
            <a:r>
              <a:rPr lang="ko-KR" altLang="en-US" dirty="0"/>
              <a:t> </a:t>
            </a:r>
            <a:r>
              <a:rPr lang="en-US" altLang="ko-KR" dirty="0"/>
              <a:t>Catch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UnauthorizedAccessException</a:t>
            </a:r>
            <a:r>
              <a:rPr lang="en-US" altLang="ko-KR" dirty="0"/>
              <a:t> </a:t>
            </a:r>
            <a:r>
              <a:rPr lang="ko-KR" altLang="en-US" dirty="0"/>
              <a:t>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목록보기 권한만 허용된 공유 폴더 권한 검사</a:t>
            </a:r>
            <a:endParaRPr lang="en-US" altLang="ko-KR" dirty="0"/>
          </a:p>
          <a:p>
            <a:pPr lvl="1"/>
            <a:r>
              <a:rPr lang="en-US" altLang="ko-KR" dirty="0"/>
              <a:t>Try Catch : </a:t>
            </a:r>
            <a:r>
              <a:rPr lang="en-US" altLang="ko-KR" dirty="0" err="1"/>
              <a:t>AggregateException</a:t>
            </a:r>
            <a:r>
              <a:rPr lang="en-US" altLang="ko-KR" dirty="0"/>
              <a:t>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Try</a:t>
            </a:r>
            <a:r>
              <a:rPr lang="ko-KR" altLang="en-US" dirty="0"/>
              <a:t> </a:t>
            </a:r>
            <a:r>
              <a:rPr lang="en-US" altLang="ko-KR" dirty="0"/>
              <a:t>Catch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UnauthorizedAccessException</a:t>
            </a:r>
            <a:r>
              <a:rPr lang="en-US" altLang="ko-KR" dirty="0"/>
              <a:t> </a:t>
            </a:r>
            <a:r>
              <a:rPr lang="ko-KR" altLang="en-US" dirty="0"/>
              <a:t>체크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7" y="174504"/>
            <a:ext cx="748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_B.06_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공유폴더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193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웹링크</a:t>
            </a:r>
            <a:r>
              <a:rPr lang="ko-KR" altLang="en-US" dirty="0"/>
              <a:t> 복사 실행</a:t>
            </a:r>
            <a:r>
              <a:rPr lang="en-US" altLang="ko-KR" dirty="0"/>
              <a:t>(</a:t>
            </a:r>
            <a:r>
              <a:rPr lang="ko-KR" altLang="en-US" dirty="0"/>
              <a:t>키보드 입력</a:t>
            </a:r>
            <a:r>
              <a:rPr lang="en-US" altLang="ko-KR" dirty="0"/>
              <a:t>, </a:t>
            </a:r>
            <a:r>
              <a:rPr lang="ko-KR" altLang="en-US" dirty="0"/>
              <a:t>마우스 클릭 자동화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GetFromClipboard</a:t>
            </a:r>
            <a:r>
              <a:rPr lang="en-US" altLang="ko-KR" dirty="0"/>
              <a:t> </a:t>
            </a:r>
            <a:r>
              <a:rPr lang="ko-KR" altLang="en-US" dirty="0"/>
              <a:t>액티비티로 복사된 </a:t>
            </a:r>
            <a:r>
              <a:rPr lang="en-US" altLang="ko-KR" dirty="0"/>
              <a:t>URL</a:t>
            </a:r>
            <a:r>
              <a:rPr lang="ko-KR" altLang="en-US" dirty="0"/>
              <a:t> 주소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크롬 브라우저로 웹 링크 파일 다운로드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다운로드 여부</a:t>
            </a:r>
            <a:r>
              <a:rPr lang="en-US" altLang="ko-KR" dirty="0"/>
              <a:t>, </a:t>
            </a:r>
            <a:r>
              <a:rPr lang="ko-KR" altLang="en-US" dirty="0" err="1"/>
              <a:t>다운로드된</a:t>
            </a:r>
            <a:r>
              <a:rPr lang="ko-KR" altLang="en-US" dirty="0"/>
              <a:t> 파일 바이너리 검사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7" y="174504"/>
            <a:ext cx="748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_B.07_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링크</a:t>
            </a:r>
          </a:p>
        </p:txBody>
      </p:sp>
    </p:spTree>
    <p:extLst>
      <p:ext uri="{BB962C8B-B14F-4D97-AF65-F5344CB8AC3E}">
        <p14:creationId xmlns:p14="http://schemas.microsoft.com/office/powerpoint/2010/main" val="3627886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“B.07”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다운로드한 파일을 </a:t>
            </a:r>
            <a:r>
              <a:rPr lang="ko-KR" altLang="en-US" dirty="0" err="1"/>
              <a:t>개인문서함으로</a:t>
            </a:r>
            <a:r>
              <a:rPr lang="ko-KR" altLang="en-US" dirty="0"/>
              <a:t> 확장 업로드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Path Exists, </a:t>
            </a:r>
            <a:r>
              <a:rPr lang="ko-KR" altLang="en-US" dirty="0"/>
              <a:t>원본</a:t>
            </a:r>
            <a:r>
              <a:rPr lang="en-US" altLang="ko-KR" dirty="0"/>
              <a:t>, </a:t>
            </a:r>
            <a:r>
              <a:rPr lang="ko-KR" altLang="en-US" dirty="0"/>
              <a:t>업로드 파일 간</a:t>
            </a:r>
            <a:r>
              <a:rPr lang="en-US" altLang="ko-KR" dirty="0"/>
              <a:t> </a:t>
            </a:r>
            <a:r>
              <a:rPr lang="ko-KR" altLang="en-US" dirty="0"/>
              <a:t>바이너리 비교</a:t>
            </a:r>
            <a:r>
              <a:rPr lang="en-US" altLang="ko-KR" dirty="0"/>
              <a:t>(C#)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업로드된</a:t>
            </a:r>
            <a:r>
              <a:rPr lang="ko-KR" altLang="en-US" dirty="0"/>
              <a:t> 파일을 </a:t>
            </a:r>
            <a:r>
              <a:rPr lang="en-US" altLang="ko-KR" dirty="0"/>
              <a:t>“/Desktop” </a:t>
            </a:r>
            <a:r>
              <a:rPr lang="ko-KR" altLang="en-US" dirty="0"/>
              <a:t>경로로 확장 다운로드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Path Exists, </a:t>
            </a:r>
            <a:r>
              <a:rPr lang="ko-KR" altLang="en-US" dirty="0"/>
              <a:t>원본</a:t>
            </a:r>
            <a:r>
              <a:rPr lang="en-US" altLang="ko-KR" dirty="0"/>
              <a:t>, </a:t>
            </a:r>
            <a:r>
              <a:rPr lang="ko-KR" altLang="en-US" dirty="0"/>
              <a:t>다운로드 파일 간</a:t>
            </a:r>
            <a:r>
              <a:rPr lang="en-US" altLang="ko-KR" dirty="0"/>
              <a:t> </a:t>
            </a:r>
            <a:r>
              <a:rPr lang="ko-KR" altLang="en-US" dirty="0"/>
              <a:t>바이너리 비교</a:t>
            </a:r>
            <a:r>
              <a:rPr lang="en-US" altLang="ko-KR" dirty="0"/>
              <a:t>(C#)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952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_B.08_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확장 업로드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217817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으로 온라인 보안 디스크 마운트 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보안디스크 내 엑셀</a:t>
            </a:r>
            <a:r>
              <a:rPr lang="en-US" altLang="ko-KR" dirty="0"/>
              <a:t>, </a:t>
            </a:r>
            <a:r>
              <a:rPr lang="ko-KR" altLang="en-US" dirty="0"/>
              <a:t>워드 파일 쓰기</a:t>
            </a:r>
            <a:r>
              <a:rPr lang="en-US" altLang="ko-KR" dirty="0"/>
              <a:t>, </a:t>
            </a:r>
            <a:r>
              <a:rPr lang="ko-KR" altLang="en-US" dirty="0"/>
              <a:t>편집 저장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저장한 파일을 </a:t>
            </a:r>
            <a:r>
              <a:rPr lang="en-US" altLang="ko-KR" dirty="0"/>
              <a:t>delete </a:t>
            </a:r>
            <a:r>
              <a:rPr lang="ko-KR" altLang="en-US" dirty="0"/>
              <a:t>키로 파일 삭제 </a:t>
            </a:r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 err="1"/>
              <a:t>아니오</a:t>
            </a:r>
            <a:r>
              <a:rPr lang="en-US" altLang="ko-KR" dirty="0"/>
              <a:t>] </a:t>
            </a:r>
            <a:r>
              <a:rPr lang="ko-KR" altLang="en-US" dirty="0"/>
              <a:t>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파일 삭제 후 휴지통 내 파일 복원 진행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Path Exists </a:t>
            </a:r>
            <a:r>
              <a:rPr lang="ko-KR" altLang="en-US" dirty="0"/>
              <a:t>액티비티로 파일 복원 여부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3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_B.09_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보안디스크</a:t>
            </a:r>
          </a:p>
        </p:txBody>
      </p:sp>
    </p:spTree>
    <p:extLst>
      <p:ext uri="{BB962C8B-B14F-4D97-AF65-F5344CB8AC3E}">
        <p14:creationId xmlns:p14="http://schemas.microsoft.com/office/powerpoint/2010/main" val="380013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Start Process </a:t>
            </a:r>
            <a:r>
              <a:rPr lang="ko-KR" altLang="en-US" dirty="0"/>
              <a:t>액티비티로 네트워크 차단 배치 실행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으로 오프라인 보안 디스크 마운트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보안디스크 내 엑셀</a:t>
            </a:r>
            <a:r>
              <a:rPr lang="en-US" altLang="ko-KR" dirty="0"/>
              <a:t>, </a:t>
            </a:r>
            <a:r>
              <a:rPr lang="ko-KR" altLang="en-US" dirty="0"/>
              <a:t>워드 파일 쓰기</a:t>
            </a:r>
            <a:r>
              <a:rPr lang="en-US" altLang="ko-KR" dirty="0"/>
              <a:t>, </a:t>
            </a:r>
            <a:r>
              <a:rPr lang="ko-KR" altLang="en-US" dirty="0"/>
              <a:t>편집 저장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Start Process </a:t>
            </a:r>
            <a:r>
              <a:rPr lang="ko-KR" altLang="en-US" dirty="0"/>
              <a:t>액티비티로 네트워크 차단 해제 배치 실행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네트워크 연결 후 자동 파일 업로드 진행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Path Exists </a:t>
            </a:r>
            <a:r>
              <a:rPr lang="ko-KR" altLang="en-US" dirty="0"/>
              <a:t>액티비티로 파일 업로드 여부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으로 오프라인 보안 디스크 마운트 해제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3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_B.10_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오프라인 보안디스크</a:t>
            </a:r>
          </a:p>
        </p:txBody>
      </p:sp>
    </p:spTree>
    <p:extLst>
      <p:ext uri="{BB962C8B-B14F-4D97-AF65-F5344CB8AC3E}">
        <p14:creationId xmlns:p14="http://schemas.microsoft.com/office/powerpoint/2010/main" val="30507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현재 날짜</a:t>
            </a:r>
            <a:r>
              <a:rPr lang="en-US" altLang="ko-KR" dirty="0"/>
              <a:t>, </a:t>
            </a:r>
            <a:r>
              <a:rPr lang="ko-KR" altLang="en-US" dirty="0"/>
              <a:t>시간을 </a:t>
            </a:r>
            <a:r>
              <a:rPr lang="en-US" altLang="ko-KR" dirty="0"/>
              <a:t>Today</a:t>
            </a:r>
            <a:r>
              <a:rPr lang="ko-KR" altLang="en-US" dirty="0"/>
              <a:t> 변수에 저장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일반 문서반출 </a:t>
            </a:r>
            <a:r>
              <a:rPr lang="ko-KR" altLang="en-US" dirty="0" err="1"/>
              <a:t>후결재</a:t>
            </a:r>
            <a:r>
              <a:rPr lang="ko-KR" altLang="en-US" dirty="0"/>
              <a:t> 신청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DOC_EXPORT </a:t>
            </a:r>
            <a:r>
              <a:rPr lang="ko-KR" altLang="en-US" dirty="0"/>
              <a:t>내 최근</a:t>
            </a:r>
            <a:r>
              <a:rPr lang="en-US" altLang="ko-KR" dirty="0"/>
              <a:t> </a:t>
            </a:r>
            <a:r>
              <a:rPr lang="ko-KR" altLang="en-US" dirty="0"/>
              <a:t>수정된 폴더 이름 저장</a:t>
            </a:r>
            <a:r>
              <a:rPr lang="en-US" altLang="ko-KR" dirty="0"/>
              <a:t>(C#)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“Today &lt;</a:t>
            </a:r>
            <a:r>
              <a:rPr lang="ko-KR" altLang="en-US" dirty="0"/>
              <a:t> 반출 폴더 날짜</a:t>
            </a:r>
            <a:r>
              <a:rPr lang="en-US" altLang="ko-KR" dirty="0"/>
              <a:t>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반출 여부 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DOC_EXPORT,</a:t>
            </a:r>
            <a:r>
              <a:rPr lang="ko-KR" altLang="en-US" dirty="0"/>
              <a:t> 원본 파일 간 바이너리 비교</a:t>
            </a:r>
            <a:r>
              <a:rPr lang="en-US" altLang="ko-KR" dirty="0"/>
              <a:t>(C#, FC)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DOC_EXPORT </a:t>
            </a:r>
            <a:r>
              <a:rPr lang="ko-KR" altLang="en-US" dirty="0"/>
              <a:t>내 폴더 </a:t>
            </a:r>
            <a:r>
              <a:rPr lang="ko-KR" altLang="en-US" dirty="0" err="1"/>
              <a:t>우클릭</a:t>
            </a:r>
            <a:r>
              <a:rPr lang="ko-KR" altLang="en-US" dirty="0"/>
              <a:t> 후 바탕화면으로 반출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DOC_EXPORT,</a:t>
            </a:r>
            <a:r>
              <a:rPr lang="ko-KR" altLang="en-US" dirty="0"/>
              <a:t> 바탕화면 파일 간 바이너리 비교</a:t>
            </a:r>
            <a:r>
              <a:rPr lang="en-US" altLang="ko-KR" dirty="0"/>
              <a:t>(C#, FC)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3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_B.11_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문서반출 일반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후결재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7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현재 날짜</a:t>
            </a:r>
            <a:r>
              <a:rPr lang="en-US" altLang="ko-KR" dirty="0"/>
              <a:t>, </a:t>
            </a:r>
            <a:r>
              <a:rPr lang="ko-KR" altLang="en-US" dirty="0"/>
              <a:t>시간을 </a:t>
            </a:r>
            <a:r>
              <a:rPr lang="en-US" altLang="ko-KR" dirty="0"/>
              <a:t>Today</a:t>
            </a:r>
            <a:r>
              <a:rPr lang="ko-KR" altLang="en-US" dirty="0"/>
              <a:t> 변수에 저장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보안 문서반출 </a:t>
            </a:r>
            <a:r>
              <a:rPr lang="ko-KR" altLang="en-US" dirty="0" err="1"/>
              <a:t>선결재</a:t>
            </a:r>
            <a:r>
              <a:rPr lang="ko-KR" altLang="en-US" dirty="0"/>
              <a:t> 신청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크롬 브라우저로 문서반출 승인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DOC_EXPORT </a:t>
            </a:r>
            <a:r>
              <a:rPr lang="ko-KR" altLang="en-US" dirty="0"/>
              <a:t>내 최근</a:t>
            </a:r>
            <a:r>
              <a:rPr lang="en-US" altLang="ko-KR" dirty="0"/>
              <a:t> </a:t>
            </a:r>
            <a:r>
              <a:rPr lang="ko-KR" altLang="en-US" dirty="0"/>
              <a:t>수정된 폴더 이름 저장</a:t>
            </a:r>
            <a:r>
              <a:rPr lang="en-US" altLang="ko-KR" dirty="0"/>
              <a:t>(C#)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“Today &lt;</a:t>
            </a:r>
            <a:r>
              <a:rPr lang="ko-KR" altLang="en-US" dirty="0"/>
              <a:t> 반출 폴더 날짜</a:t>
            </a:r>
            <a:r>
              <a:rPr lang="en-US" altLang="ko-KR" dirty="0"/>
              <a:t>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반출 여부 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반출 목록에 로컬 디스크가 표시되지 않음 </a:t>
            </a:r>
            <a:r>
              <a:rPr lang="en-US" altLang="ko-KR" dirty="0"/>
              <a:t>: Try Catch</a:t>
            </a:r>
            <a:r>
              <a:rPr lang="ko-KR" altLang="en-US" dirty="0"/>
              <a:t>로 </a:t>
            </a:r>
            <a:r>
              <a:rPr lang="en-US" altLang="ko-KR" dirty="0"/>
              <a:t>“</a:t>
            </a:r>
            <a:r>
              <a:rPr lang="en-US" altLang="ko-KR" dirty="0" err="1"/>
              <a:t>SelectNotFoundException</a:t>
            </a:r>
            <a:r>
              <a:rPr lang="en-US" altLang="ko-KR" dirty="0"/>
              <a:t>” </a:t>
            </a:r>
            <a:r>
              <a:rPr lang="ko-KR" altLang="en-US" dirty="0"/>
              <a:t>발생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으로 반출디스크 마운트 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반출디스크로 문서 반출 후 바이너리 비교</a:t>
            </a:r>
            <a:r>
              <a:rPr lang="en-US" altLang="ko-KR" dirty="0"/>
              <a:t>(C#, FC)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3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_B.12_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문서반출 보안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선결재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76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허용된 </a:t>
            </a:r>
            <a:r>
              <a:rPr lang="en-US" altLang="ko-KR" dirty="0"/>
              <a:t>IP </a:t>
            </a:r>
            <a:r>
              <a:rPr lang="ko-KR" altLang="en-US" dirty="0"/>
              <a:t>대역 </a:t>
            </a:r>
            <a:r>
              <a:rPr lang="en-US" altLang="ko-KR" dirty="0"/>
              <a:t>http request </a:t>
            </a:r>
            <a:r>
              <a:rPr lang="ko-KR" altLang="en-US" dirty="0"/>
              <a:t>요청 후 </a:t>
            </a:r>
            <a:r>
              <a:rPr lang="en-US" altLang="ko-KR" dirty="0"/>
              <a:t>OK </a:t>
            </a:r>
            <a:r>
              <a:rPr lang="ko-KR" altLang="en-US" dirty="0"/>
              <a:t>응답 체크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http://192.168.1.100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https://www.google.com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차단된 </a:t>
            </a:r>
            <a:r>
              <a:rPr lang="en-US" altLang="ko-KR" dirty="0"/>
              <a:t>IP </a:t>
            </a:r>
            <a:r>
              <a:rPr lang="ko-KR" altLang="en-US" dirty="0"/>
              <a:t>대역 </a:t>
            </a:r>
            <a:r>
              <a:rPr lang="en-US" altLang="ko-KR" dirty="0"/>
              <a:t>http request </a:t>
            </a:r>
            <a:r>
              <a:rPr lang="ko-KR" altLang="en-US" dirty="0"/>
              <a:t>요청 후 </a:t>
            </a:r>
            <a:r>
              <a:rPr lang="en-US" altLang="ko-KR" dirty="0" err="1"/>
              <a:t>WebException</a:t>
            </a:r>
            <a:r>
              <a:rPr lang="ko-KR" altLang="en-US" dirty="0"/>
              <a:t> 체크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https://www.naver.com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https://www.daum.net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외부망</a:t>
            </a:r>
            <a:r>
              <a:rPr lang="ko-KR" altLang="en-US" dirty="0"/>
              <a:t> 전환 시 프로세스 종료 창 </a:t>
            </a:r>
            <a:r>
              <a:rPr lang="en-US" altLang="ko-KR" dirty="0"/>
              <a:t>on element appear </a:t>
            </a:r>
            <a:r>
              <a:rPr lang="ko-KR" altLang="en-US" dirty="0"/>
              <a:t>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외부망</a:t>
            </a:r>
            <a:r>
              <a:rPr lang="ko-KR" altLang="en-US" dirty="0"/>
              <a:t> 전환 후 </a:t>
            </a:r>
            <a:r>
              <a:rPr lang="en-US" altLang="ko-KR" dirty="0"/>
              <a:t>get clipboard </a:t>
            </a:r>
            <a:r>
              <a:rPr lang="ko-KR" altLang="en-US" dirty="0"/>
              <a:t>데이터 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3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_B.13_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네트워크락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내부망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198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클라우독</a:t>
            </a:r>
            <a:r>
              <a:rPr lang="ko-KR" altLang="en-US" dirty="0"/>
              <a:t> 문서함 </a:t>
            </a:r>
            <a:r>
              <a:rPr lang="ko-KR" altLang="en-US" dirty="0" err="1"/>
              <a:t>언마운트</a:t>
            </a:r>
            <a:r>
              <a:rPr lang="en-US" altLang="ko-KR" dirty="0"/>
              <a:t>,</a:t>
            </a:r>
            <a:r>
              <a:rPr lang="ko-KR" altLang="en-US" dirty="0"/>
              <a:t> 반출 디스크 마운트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반출 디스크 내 </a:t>
            </a:r>
            <a:r>
              <a:rPr lang="en-US" altLang="ko-KR" dirty="0"/>
              <a:t>office </a:t>
            </a:r>
            <a:r>
              <a:rPr lang="ko-KR" altLang="en-US" dirty="0"/>
              <a:t>파일 쓰기</a:t>
            </a:r>
            <a:r>
              <a:rPr lang="en-US" altLang="ko-KR" dirty="0"/>
              <a:t> </a:t>
            </a:r>
            <a:r>
              <a:rPr lang="ko-KR" altLang="en-US" dirty="0"/>
              <a:t>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차단된 </a:t>
            </a:r>
            <a:r>
              <a:rPr lang="en-US" altLang="ko-KR" dirty="0"/>
              <a:t>IP </a:t>
            </a:r>
            <a:r>
              <a:rPr lang="ko-KR" altLang="en-US" dirty="0"/>
              <a:t>대역 </a:t>
            </a:r>
            <a:r>
              <a:rPr lang="en-US" altLang="ko-KR" dirty="0"/>
              <a:t>http request </a:t>
            </a:r>
            <a:r>
              <a:rPr lang="ko-KR" altLang="en-US" dirty="0"/>
              <a:t>요청 후 </a:t>
            </a:r>
            <a:r>
              <a:rPr lang="en-US" altLang="ko-KR" dirty="0" err="1"/>
              <a:t>WebException</a:t>
            </a:r>
            <a:r>
              <a:rPr lang="ko-KR" altLang="en-US" dirty="0"/>
              <a:t> 체크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http://192.168.1.100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https://www.google.com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허용된 </a:t>
            </a:r>
            <a:r>
              <a:rPr lang="en-US" altLang="ko-KR" dirty="0"/>
              <a:t>IP </a:t>
            </a:r>
            <a:r>
              <a:rPr lang="ko-KR" altLang="en-US" dirty="0"/>
              <a:t>대역 </a:t>
            </a:r>
            <a:r>
              <a:rPr lang="en-US" altLang="ko-KR" dirty="0"/>
              <a:t>http request </a:t>
            </a:r>
            <a:r>
              <a:rPr lang="ko-KR" altLang="en-US" dirty="0"/>
              <a:t>요청 후 </a:t>
            </a:r>
            <a:r>
              <a:rPr lang="en-US" altLang="ko-KR" dirty="0"/>
              <a:t>OK </a:t>
            </a:r>
            <a:r>
              <a:rPr lang="ko-KR" altLang="en-US" dirty="0"/>
              <a:t>응답 체크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https://www.naver.com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https://www.daum.net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내부망</a:t>
            </a:r>
            <a:r>
              <a:rPr lang="ko-KR" altLang="en-US" dirty="0"/>
              <a:t> 전환</a:t>
            </a:r>
            <a:r>
              <a:rPr lang="en-US" altLang="ko-KR" dirty="0"/>
              <a:t>(</a:t>
            </a:r>
            <a:r>
              <a:rPr lang="ko-KR" altLang="en-US" dirty="0" err="1"/>
              <a:t>클라우독</a:t>
            </a:r>
            <a:r>
              <a:rPr lang="ko-KR" altLang="en-US" dirty="0"/>
              <a:t> 문서함 마운트 검증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3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_B.14_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네트워크락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외부망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19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“B.12” </a:t>
            </a:r>
            <a:r>
              <a:rPr lang="ko-KR" altLang="en-US" dirty="0"/>
              <a:t>수행 후 윈도우 재시작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보안디스크 로그인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 code(C#)</a:t>
            </a:r>
            <a:r>
              <a:rPr lang="ko-KR" altLang="en-US" dirty="0"/>
              <a:t>으로 반출디스크 마운트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반출 디스크 내 파일 읽기</a:t>
            </a:r>
            <a:r>
              <a:rPr lang="en-US" altLang="ko-KR" dirty="0"/>
              <a:t>O, </a:t>
            </a:r>
            <a:r>
              <a:rPr lang="ko-KR" altLang="en-US" dirty="0"/>
              <a:t>쓰기</a:t>
            </a:r>
            <a:r>
              <a:rPr lang="en-US" altLang="ko-KR" dirty="0"/>
              <a:t>O, </a:t>
            </a:r>
            <a:r>
              <a:rPr lang="ko-KR" altLang="en-US" dirty="0"/>
              <a:t>편집</a:t>
            </a:r>
            <a:r>
              <a:rPr lang="en-US" altLang="ko-KR" dirty="0"/>
              <a:t>O, </a:t>
            </a:r>
            <a:r>
              <a:rPr lang="ko-KR" altLang="en-US" dirty="0"/>
              <a:t>삭제</a:t>
            </a:r>
            <a:r>
              <a:rPr lang="en-US" altLang="ko-KR" dirty="0"/>
              <a:t>O</a:t>
            </a:r>
            <a:r>
              <a:rPr lang="ko-KR" altLang="en-US" dirty="0"/>
              <a:t> 권한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클라우독</a:t>
            </a:r>
            <a:r>
              <a:rPr lang="ko-KR" altLang="en-US" dirty="0"/>
              <a:t> 로그인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반출 디스크 내 파일 읽기</a:t>
            </a:r>
            <a:r>
              <a:rPr lang="en-US" altLang="ko-KR" dirty="0"/>
              <a:t>O, </a:t>
            </a:r>
            <a:r>
              <a:rPr lang="ko-KR" altLang="en-US" dirty="0"/>
              <a:t>쓰기</a:t>
            </a:r>
            <a:r>
              <a:rPr lang="en-US" altLang="ko-KR" dirty="0"/>
              <a:t>X, </a:t>
            </a:r>
            <a:r>
              <a:rPr lang="ko-KR" altLang="en-US" dirty="0"/>
              <a:t>편집</a:t>
            </a:r>
            <a:r>
              <a:rPr lang="en-US" altLang="ko-KR" dirty="0"/>
              <a:t>X, </a:t>
            </a:r>
            <a:r>
              <a:rPr lang="ko-KR" altLang="en-US" dirty="0"/>
              <a:t>삭제</a:t>
            </a:r>
            <a:r>
              <a:rPr lang="en-US" altLang="ko-KR" dirty="0"/>
              <a:t>O</a:t>
            </a:r>
            <a:r>
              <a:rPr lang="ko-KR" altLang="en-US" dirty="0"/>
              <a:t> 권한 검증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3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_A.02_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반출디스크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권한</a:t>
            </a:r>
          </a:p>
        </p:txBody>
      </p:sp>
    </p:spTree>
    <p:extLst>
      <p:ext uri="{BB962C8B-B14F-4D97-AF65-F5344CB8AC3E}">
        <p14:creationId xmlns:p14="http://schemas.microsoft.com/office/powerpoint/2010/main" val="145686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251182" cy="1354217"/>
              <a:chOff x="2700072" y="2021840"/>
              <a:chExt cx="5788722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300619" y="2734295"/>
                <a:ext cx="5188175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What is RPA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0734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WhiteList</a:t>
            </a:r>
            <a:r>
              <a:rPr lang="en-US" altLang="ko-KR" dirty="0"/>
              <a:t> </a:t>
            </a:r>
            <a:r>
              <a:rPr lang="ko-KR" altLang="en-US" dirty="0"/>
              <a:t>정책 수동 설정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개인 문서함 내 </a:t>
            </a:r>
            <a:r>
              <a:rPr lang="en-US" altLang="ko-KR" dirty="0"/>
              <a:t>Read Only </a:t>
            </a:r>
            <a:r>
              <a:rPr lang="ko-KR" altLang="en-US" dirty="0"/>
              <a:t>카테고리 파일 저장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개인 문서함 내 </a:t>
            </a:r>
            <a:r>
              <a:rPr lang="en-US" altLang="ko-KR" dirty="0"/>
              <a:t>Read Only </a:t>
            </a:r>
            <a:r>
              <a:rPr lang="ko-KR" altLang="en-US" dirty="0"/>
              <a:t>카테고리 파일 편집 저장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로컬 디스크 내 </a:t>
            </a:r>
            <a:r>
              <a:rPr lang="en-US" altLang="ko-KR" dirty="0"/>
              <a:t>Read Only </a:t>
            </a:r>
            <a:r>
              <a:rPr lang="ko-KR" altLang="en-US" dirty="0"/>
              <a:t>카테고리 파일 저장 거부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로컬 디스크 내 미분류</a:t>
            </a:r>
            <a:r>
              <a:rPr lang="en-US" altLang="ko-KR" dirty="0"/>
              <a:t> </a:t>
            </a:r>
            <a:r>
              <a:rPr lang="ko-KR" altLang="en-US" dirty="0"/>
              <a:t>카테고리 파일 저장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개인 문서함 내 미분류</a:t>
            </a:r>
            <a:r>
              <a:rPr lang="en-US" altLang="ko-KR" dirty="0"/>
              <a:t> </a:t>
            </a:r>
            <a:r>
              <a:rPr lang="ko-KR" altLang="en-US" dirty="0"/>
              <a:t>카테고리 파일 저장 거부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3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_A.03_WhiteList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정책</a:t>
            </a:r>
          </a:p>
        </p:txBody>
      </p:sp>
    </p:spTree>
    <p:extLst>
      <p:ext uri="{BB962C8B-B14F-4D97-AF65-F5344CB8AC3E}">
        <p14:creationId xmlns:p14="http://schemas.microsoft.com/office/powerpoint/2010/main" val="3857666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sz="2400" dirty="0"/>
              <a:t>네임스페이스 참조</a:t>
            </a:r>
            <a:r>
              <a:rPr lang="en-US" altLang="ko-KR" sz="2400" dirty="0"/>
              <a:t> : </a:t>
            </a:r>
            <a:r>
              <a:rPr lang="en-US" altLang="ko-KR" sz="2400" dirty="0">
                <a:hlinkClick r:id="rId2"/>
              </a:rPr>
              <a:t>https://docs.uipath.com/studio/docs/importing-new-namespaces</a:t>
            </a:r>
            <a:endParaRPr lang="en-US" altLang="ko-KR" sz="2400" dirty="0"/>
          </a:p>
          <a:p>
            <a:r>
              <a:rPr lang="en-US" altLang="ko-KR" sz="2400" dirty="0"/>
              <a:t>C# </a:t>
            </a:r>
            <a:r>
              <a:rPr lang="ko-KR" altLang="en-US" sz="2400" dirty="0"/>
              <a:t>레지스트리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https://docs.microsoft.com/ko-kr/dotnet/api/microsoft.win32.registryvaluekind?view=dotnet-plat-ext-3.1</a:t>
            </a:r>
            <a:endParaRPr lang="en-US" altLang="ko-KR" sz="2400" dirty="0"/>
          </a:p>
          <a:p>
            <a:r>
              <a:rPr lang="en-US" altLang="ko-KR" sz="2400" dirty="0"/>
              <a:t>C# 64</a:t>
            </a:r>
            <a:r>
              <a:rPr lang="ko-KR" altLang="en-US" sz="2400" dirty="0"/>
              <a:t>비트 레지스트리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4"/>
              </a:rPr>
              <a:t>https://codingcoding.tistory.com/1198</a:t>
            </a:r>
            <a:endParaRPr lang="en-US" altLang="ko-KR" sz="2400" dirty="0"/>
          </a:p>
          <a:p>
            <a:r>
              <a:rPr lang="en-US" altLang="ko-KR" sz="2400" dirty="0"/>
              <a:t>C# </a:t>
            </a:r>
            <a:r>
              <a:rPr lang="ko-KR" altLang="en-US" sz="2400" dirty="0"/>
              <a:t>파일 비교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5"/>
              </a:rPr>
              <a:t>https://docs.microsoft.com/ko-kr/troubleshoot/dotnet/csharp/create-file-compare</a:t>
            </a:r>
            <a:endParaRPr lang="en-US" altLang="ko-KR" sz="2400" dirty="0"/>
          </a:p>
          <a:p>
            <a:r>
              <a:rPr lang="en-US" altLang="ko-KR" sz="2400" dirty="0"/>
              <a:t>C# CMD </a:t>
            </a:r>
            <a:r>
              <a:rPr lang="ko-KR" altLang="en-US" sz="2400" dirty="0"/>
              <a:t>입출력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6"/>
              </a:rPr>
              <a:t>https://infodbbase.tistory.com/90</a:t>
            </a:r>
            <a:endParaRPr lang="en-US" altLang="ko-KR" sz="2400" dirty="0"/>
          </a:p>
          <a:p>
            <a:r>
              <a:rPr lang="en-US" altLang="ko-KR" sz="2400" dirty="0"/>
              <a:t>C# </a:t>
            </a:r>
            <a:r>
              <a:rPr lang="en-US" altLang="ko-KR" sz="2400" dirty="0" err="1"/>
              <a:t>httpWebRequest</a:t>
            </a:r>
            <a:r>
              <a:rPr lang="en-US" altLang="ko-KR" sz="2400" dirty="0"/>
              <a:t> : </a:t>
            </a:r>
            <a:r>
              <a:rPr lang="en-US" altLang="ko-KR" sz="2400" dirty="0">
                <a:hlinkClick r:id="rId7"/>
              </a:rPr>
              <a:t>https://docs.microsoft.com/ko-kr/dotnet/api/system.net.httpstatuscode?view=netcore-3.1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3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설계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4495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95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3000" b="1" dirty="0"/>
              <a:t>인간을 대신하여 수행할 수 있도록 단순 반복적인 업무를 알고리즘화하고 </a:t>
            </a:r>
            <a:r>
              <a:rPr lang="en-US" altLang="ko-KR" sz="3000" b="1" dirty="0"/>
              <a:t>Software</a:t>
            </a:r>
            <a:r>
              <a:rPr lang="ko-KR" altLang="en-US" sz="3000" b="1" dirty="0"/>
              <a:t>적으로 자동화하는 기술</a:t>
            </a:r>
            <a:endParaRPr lang="en-US" altLang="ko-KR" sz="3000" b="1" dirty="0"/>
          </a:p>
          <a:p>
            <a:pPr marL="0" indent="0">
              <a:buNone/>
            </a:pPr>
            <a:endParaRPr lang="ko-KR" altLang="en-US" sz="8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/>
              <a:t>물리적 로봇이 아닌 </a:t>
            </a:r>
            <a:r>
              <a:rPr lang="en-US" altLang="ko-KR" dirty="0"/>
              <a:t>Software Program</a:t>
            </a:r>
            <a:r>
              <a:rPr lang="ko-KR" altLang="en-US" dirty="0"/>
              <a:t>으로 사람이 하는 </a:t>
            </a:r>
            <a:r>
              <a:rPr lang="en-US" altLang="ko-KR" dirty="0"/>
              <a:t>Rule Based </a:t>
            </a:r>
            <a:r>
              <a:rPr lang="ko-KR" altLang="en-US" dirty="0"/>
              <a:t>업무를 기존의 </a:t>
            </a:r>
            <a:r>
              <a:rPr lang="en-US" altLang="ko-KR" dirty="0"/>
              <a:t>IT </a:t>
            </a:r>
            <a:r>
              <a:rPr lang="ko-KR" altLang="en-US" dirty="0"/>
              <a:t>환경에서 동일하게 할 수 있도록 구현한 것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S/W Robot</a:t>
            </a:r>
            <a:r>
              <a:rPr lang="ko-KR" altLang="en-US" dirty="0"/>
              <a:t>이 하는 일은 시스템 로그인</a:t>
            </a:r>
            <a:r>
              <a:rPr lang="en-US" altLang="ko-KR" dirty="0"/>
              <a:t>, </a:t>
            </a:r>
            <a:r>
              <a:rPr lang="ko-KR" altLang="en-US" dirty="0"/>
              <a:t>문서 생성</a:t>
            </a:r>
            <a:r>
              <a:rPr lang="en-US" altLang="ko-KR" dirty="0"/>
              <a:t>/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화면조회</a:t>
            </a:r>
            <a:r>
              <a:rPr lang="en-US" altLang="ko-KR" dirty="0"/>
              <a:t>, </a:t>
            </a:r>
            <a:r>
              <a:rPr lang="ko-KR" altLang="en-US" dirty="0"/>
              <a:t>특정 셀의 데이터를 읽고 쓰고 계산하기</a:t>
            </a:r>
            <a:r>
              <a:rPr lang="en-US" altLang="ko-KR" dirty="0"/>
              <a:t>, </a:t>
            </a:r>
            <a:r>
              <a:rPr lang="ko-KR" altLang="en-US" dirty="0"/>
              <a:t>이메일 보내기 등 매우 단순하나</a:t>
            </a:r>
            <a:r>
              <a:rPr lang="en-US" altLang="ko-KR" dirty="0"/>
              <a:t>, </a:t>
            </a:r>
            <a:r>
              <a:rPr lang="ko-KR" altLang="en-US" dirty="0"/>
              <a:t>이러한 단순 업무가 사무직 업무의 </a:t>
            </a:r>
            <a:r>
              <a:rPr lang="en-US" altLang="ko-KR" dirty="0"/>
              <a:t>30~50% </a:t>
            </a:r>
            <a:r>
              <a:rPr lang="ko-KR" altLang="en-US" dirty="0"/>
              <a:t>이상 차지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is RPA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19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저렴하고 신속한 구축비용과 빠른 </a:t>
            </a:r>
            <a:r>
              <a:rPr lang="en-US" altLang="ko-KR" dirty="0"/>
              <a:t>ROI</a:t>
            </a:r>
          </a:p>
          <a:p>
            <a:pPr lvl="1"/>
            <a:r>
              <a:rPr lang="ko-KR" altLang="en-US" sz="2000" dirty="0" err="1"/>
              <a:t>기간계</a:t>
            </a:r>
            <a:r>
              <a:rPr lang="ko-KR" altLang="en-US" sz="2000" dirty="0"/>
              <a:t> 시스템을 건드리는 기존 </a:t>
            </a:r>
            <a:r>
              <a:rPr lang="en-US" altLang="ko-KR" sz="2000" dirty="0"/>
              <a:t>IT Project</a:t>
            </a:r>
            <a:r>
              <a:rPr lang="ko-KR" altLang="en-US" sz="2000" dirty="0"/>
              <a:t>와 달리 기존 </a:t>
            </a:r>
            <a:r>
              <a:rPr lang="en-US" altLang="ko-KR" sz="2000" dirty="0"/>
              <a:t>IT </a:t>
            </a:r>
            <a:r>
              <a:rPr lang="ko-KR" altLang="en-US" sz="2000" dirty="0"/>
              <a:t>인프라상에서 </a:t>
            </a:r>
            <a:r>
              <a:rPr lang="en-US" altLang="ko-KR" sz="2000" dirty="0"/>
              <a:t>S/W</a:t>
            </a:r>
            <a:r>
              <a:rPr lang="ko-KR" altLang="en-US" sz="2000" dirty="0"/>
              <a:t>적으로 구현하여 수주</a:t>
            </a:r>
            <a:r>
              <a:rPr lang="en-US" altLang="ko-KR" sz="2000" dirty="0"/>
              <a:t>~</a:t>
            </a:r>
            <a:r>
              <a:rPr lang="ko-KR" altLang="en-US" sz="2000" dirty="0"/>
              <a:t>수개월의 짧은 기간이 소요되며 비교적 명확한 </a:t>
            </a:r>
            <a:r>
              <a:rPr lang="en-US" altLang="ko-KR" sz="2000" dirty="0"/>
              <a:t>ROI </a:t>
            </a:r>
            <a:r>
              <a:rPr lang="ko-KR" altLang="en-US" sz="2000" dirty="0"/>
              <a:t>산출 가능</a:t>
            </a:r>
          </a:p>
          <a:p>
            <a:pPr lvl="1"/>
            <a:r>
              <a:rPr lang="en-US" altLang="ko-KR" sz="2000" dirty="0"/>
              <a:t>ERP </a:t>
            </a:r>
            <a:r>
              <a:rPr lang="ko-KR" altLang="en-US" sz="2000" dirty="0"/>
              <a:t>구축 대비 상대적 </a:t>
            </a:r>
            <a:r>
              <a:rPr lang="en-US" altLang="ko-KR" sz="2000" dirty="0"/>
              <a:t>ROI</a:t>
            </a:r>
            <a:r>
              <a:rPr lang="ko-KR" altLang="en-US" sz="2000" dirty="0"/>
              <a:t>는 </a:t>
            </a:r>
            <a:r>
              <a:rPr lang="en-US" altLang="ko-KR" sz="2000" dirty="0"/>
              <a:t>10</a:t>
            </a:r>
            <a:r>
              <a:rPr lang="ko-KR" altLang="en-US" sz="2000" dirty="0"/>
              <a:t>배 이상 높고</a:t>
            </a:r>
            <a:r>
              <a:rPr lang="en-US" altLang="ko-KR" sz="2000" dirty="0"/>
              <a:t>, </a:t>
            </a:r>
            <a:r>
              <a:rPr lang="ko-KR" altLang="en-US" sz="2000" dirty="0"/>
              <a:t>구현의 난이도는 </a:t>
            </a:r>
            <a:r>
              <a:rPr lang="en-US" altLang="ko-KR" sz="2000" dirty="0"/>
              <a:t>50</a:t>
            </a:r>
            <a:r>
              <a:rPr lang="ko-KR" altLang="en-US" sz="2000" dirty="0"/>
              <a:t>분의 </a:t>
            </a:r>
            <a:r>
              <a:rPr lang="en-US" altLang="ko-KR" sz="2000" dirty="0"/>
              <a:t>1 </a:t>
            </a:r>
            <a:r>
              <a:rPr lang="ko-KR" altLang="en-US" sz="2000" dirty="0"/>
              <a:t>수준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Ernest&amp;Young</a:t>
            </a:r>
            <a:r>
              <a:rPr lang="en-US" altLang="ko-KR" sz="2000" dirty="0"/>
              <a:t>, ’17)</a:t>
            </a:r>
          </a:p>
          <a:p>
            <a:r>
              <a:rPr lang="ko-KR" altLang="en-US" dirty="0"/>
              <a:t>업무 생산성 제고 및 근무 만족도 제고</a:t>
            </a:r>
          </a:p>
          <a:p>
            <a:pPr lvl="1"/>
            <a:r>
              <a:rPr lang="en-US" altLang="ko-KR" sz="2000" dirty="0"/>
              <a:t>24h x 365d(</a:t>
            </a:r>
            <a:r>
              <a:rPr lang="ko-KR" altLang="en-US" sz="2000" dirty="0"/>
              <a:t>無휴일</a:t>
            </a:r>
            <a:r>
              <a:rPr lang="en-US" altLang="ko-KR" sz="2000" dirty="0"/>
              <a:t>, No Extra Cost)</a:t>
            </a:r>
            <a:r>
              <a:rPr lang="ko-KR" altLang="en-US" sz="2000" dirty="0"/>
              <a:t>로 생산성이 높고</a:t>
            </a:r>
            <a:r>
              <a:rPr lang="en-US" altLang="ko-KR" sz="2000" dirty="0"/>
              <a:t>, Biz Volume </a:t>
            </a:r>
            <a:r>
              <a:rPr lang="ko-KR" altLang="en-US" sz="2000" dirty="0"/>
              <a:t>증가감소에 따른 인력운영의 유연성 확보 용이</a:t>
            </a:r>
          </a:p>
          <a:p>
            <a:pPr lvl="1"/>
            <a:r>
              <a:rPr lang="ko-KR" altLang="en-US" sz="2000" dirty="0"/>
              <a:t>단순 반복업무 비중 감소에 따른 직원 만족도 제고 및 고부가가치 업무 전환</a:t>
            </a:r>
          </a:p>
          <a:p>
            <a:r>
              <a:rPr lang="ko-KR" altLang="en-US" dirty="0"/>
              <a:t>업무 품질 및 투명성 제고</a:t>
            </a:r>
            <a:r>
              <a:rPr lang="en-US" altLang="ko-KR" dirty="0"/>
              <a:t>, Compliance </a:t>
            </a:r>
            <a:r>
              <a:rPr lang="ko-KR" altLang="en-US" dirty="0"/>
              <a:t>대응 용이</a:t>
            </a:r>
          </a:p>
          <a:p>
            <a:pPr lvl="1"/>
            <a:r>
              <a:rPr lang="ko-KR" altLang="en-US" sz="2000" dirty="0"/>
              <a:t>사람에 의한 입력 실수 등 </a:t>
            </a:r>
            <a:r>
              <a:rPr lang="en-US" altLang="ko-KR" sz="2000" dirty="0"/>
              <a:t>Human Error </a:t>
            </a:r>
            <a:r>
              <a:rPr lang="ko-KR" altLang="en-US" sz="2000" dirty="0"/>
              <a:t>방지</a:t>
            </a:r>
          </a:p>
          <a:p>
            <a:pPr lvl="1"/>
            <a:r>
              <a:rPr lang="ko-KR" altLang="en-US" sz="2000" dirty="0"/>
              <a:t>업무 투명성 제고 및 프로세스 모니터링 강화</a:t>
            </a:r>
          </a:p>
          <a:p>
            <a:pPr lvl="1"/>
            <a:r>
              <a:rPr lang="en-US" altLang="ko-KR" sz="2000" dirty="0"/>
              <a:t>Compliance </a:t>
            </a:r>
            <a:r>
              <a:rPr lang="ko-KR" altLang="en-US" sz="2000" dirty="0"/>
              <a:t>대응</a:t>
            </a:r>
            <a:r>
              <a:rPr lang="en-US" altLang="ko-KR" sz="2000" dirty="0"/>
              <a:t>, </a:t>
            </a:r>
            <a:r>
              <a:rPr lang="ko-KR" altLang="en-US" sz="2000" dirty="0"/>
              <a:t>업무 가이드라인 변경 등에 따른 변화관리 용이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40" y="174504"/>
            <a:ext cx="472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is RPA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122427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364195" cy="1354217"/>
              <a:chOff x="2700072" y="2021840"/>
              <a:chExt cx="5942609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146734" y="2734295"/>
                <a:ext cx="5495947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RPA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액티비티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148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dirty="0"/>
          </a:p>
          <a:p>
            <a:r>
              <a:rPr lang="en-US" altLang="ko-KR" sz="2400" dirty="0" err="1"/>
              <a:t>UiPath.Core.Activities.Click</a:t>
            </a:r>
            <a:endParaRPr lang="en-US" altLang="ko-KR" sz="2400" dirty="0"/>
          </a:p>
          <a:p>
            <a:r>
              <a:rPr lang="en-US" altLang="ko-KR" sz="2400" dirty="0" err="1"/>
              <a:t>UiPath.Core.Activities.TypeInto</a:t>
            </a:r>
            <a:endParaRPr lang="en-US" altLang="ko-KR" sz="2400" dirty="0"/>
          </a:p>
          <a:p>
            <a:r>
              <a:rPr lang="en-US" altLang="ko-KR" sz="2400" dirty="0" err="1"/>
              <a:t>UiPath.Core.Activities.SendHotkey</a:t>
            </a:r>
            <a:endParaRPr lang="en-US" altLang="ko-KR" sz="2400" dirty="0"/>
          </a:p>
          <a:p>
            <a:r>
              <a:rPr lang="en-US" altLang="ko-KR" sz="2400" dirty="0" err="1"/>
              <a:t>UiPath.Core.Activities.ReadTextFile</a:t>
            </a:r>
            <a:endParaRPr lang="en-US" altLang="ko-KR" sz="2400" dirty="0"/>
          </a:p>
          <a:p>
            <a:r>
              <a:rPr lang="en-US" altLang="ko-KR" sz="2400" dirty="0" err="1"/>
              <a:t>UiPath.Core.Activities.WriteTextFile</a:t>
            </a:r>
            <a:endParaRPr lang="en-US" altLang="ko-KR" sz="2400" dirty="0"/>
          </a:p>
          <a:p>
            <a:r>
              <a:rPr lang="en-US" altLang="ko-KR" sz="2400" dirty="0" err="1"/>
              <a:t>UiPath.Core.Activities.AppendLine</a:t>
            </a:r>
            <a:endParaRPr lang="en-US" altLang="ko-KR" sz="2400" dirty="0"/>
          </a:p>
          <a:p>
            <a:r>
              <a:rPr lang="en-US" altLang="ko-KR" sz="2400" dirty="0" err="1"/>
              <a:t>UiPath.Core.Activities.GetPassword</a:t>
            </a:r>
            <a:endParaRPr lang="en-US" altLang="ko-KR" sz="2400" dirty="0"/>
          </a:p>
          <a:p>
            <a:r>
              <a:rPr lang="en-US" altLang="ko-KR" sz="2400" dirty="0" err="1"/>
              <a:t>UiPath.Core.Activities.SetValue</a:t>
            </a:r>
            <a:endParaRPr lang="en-US" altLang="ko-KR" sz="2400" dirty="0"/>
          </a:p>
          <a:p>
            <a:r>
              <a:rPr lang="en-US" altLang="ko-KR" sz="2400" dirty="0" err="1"/>
              <a:t>UiPath.Core.Activities.GetEnvironmentFolder</a:t>
            </a:r>
            <a:endParaRPr lang="en-US" altLang="ko-KR" sz="2400" dirty="0"/>
          </a:p>
          <a:p>
            <a:r>
              <a:rPr lang="en-US" altLang="ko-KR" sz="2400" dirty="0" err="1"/>
              <a:t>UiPath.Core.Activities.GetFromClipboard</a:t>
            </a:r>
            <a:r>
              <a:rPr lang="en-US" altLang="ko-KR" sz="2400" dirty="0"/>
              <a:t> /.</a:t>
            </a:r>
            <a:r>
              <a:rPr lang="en-US" altLang="ko-KR" sz="2400" dirty="0" err="1"/>
              <a:t>SetToClipboard</a:t>
            </a:r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884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액티비티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UiPath.Core.Activities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dirty="0"/>
          </a:p>
          <a:p>
            <a:r>
              <a:rPr lang="en-US" altLang="ko-KR" sz="2400" dirty="0" err="1"/>
              <a:t>UiPath.Core.Activities.StartProcess</a:t>
            </a:r>
            <a:endParaRPr lang="en-US" altLang="ko-KR" sz="2400" dirty="0"/>
          </a:p>
          <a:p>
            <a:r>
              <a:rPr lang="en-US" altLang="ko-KR" sz="2400" dirty="0" err="1"/>
              <a:t>UiPath.Core.Activities.CloseWindow</a:t>
            </a:r>
            <a:endParaRPr lang="en-US" altLang="ko-KR" sz="2400" dirty="0"/>
          </a:p>
          <a:p>
            <a:r>
              <a:rPr lang="en-US" altLang="ko-KR" sz="2400" dirty="0" err="1"/>
              <a:t>UiPath.Core.Activities.CreateDirectory</a:t>
            </a:r>
            <a:endParaRPr lang="en-US" altLang="ko-KR" sz="2400" dirty="0"/>
          </a:p>
          <a:p>
            <a:r>
              <a:rPr lang="en-US" altLang="ko-KR" sz="2400" dirty="0" err="1"/>
              <a:t>UiPath.Core.Activities.OpenBrowser</a:t>
            </a:r>
            <a:endParaRPr lang="en-US" altLang="ko-KR" sz="2400" dirty="0"/>
          </a:p>
          <a:p>
            <a:r>
              <a:rPr lang="en-US" altLang="ko-KR" sz="2400" dirty="0" err="1"/>
              <a:t>UiPath.Core.Activities.CloseTab</a:t>
            </a:r>
            <a:endParaRPr lang="en-US" altLang="ko-KR" sz="2400" dirty="0"/>
          </a:p>
          <a:p>
            <a:r>
              <a:rPr lang="en-US" altLang="ko-KR" sz="2400" dirty="0" err="1"/>
              <a:t>UiPath.Core.Activities.MaximizeWindow</a:t>
            </a:r>
            <a:endParaRPr lang="en-US" altLang="ko-KR" sz="2400" dirty="0"/>
          </a:p>
          <a:p>
            <a:r>
              <a:rPr lang="en-US" altLang="ko-KR" sz="2400" dirty="0" err="1"/>
              <a:t>UiPath.Core.Activities.WaitUiElementAppear</a:t>
            </a:r>
            <a:endParaRPr lang="en-US" altLang="ko-KR" sz="2400" dirty="0"/>
          </a:p>
          <a:p>
            <a:r>
              <a:rPr lang="en-US" altLang="ko-KR" sz="2400" dirty="0" err="1"/>
              <a:t>UiPath.Core.Activities.PathExists</a:t>
            </a:r>
            <a:endParaRPr lang="en-US" altLang="ko-KR" sz="2400" dirty="0"/>
          </a:p>
          <a:p>
            <a:r>
              <a:rPr lang="en-US" altLang="ko-KR" sz="2400" dirty="0" err="1"/>
              <a:t>UiPath.Core.Activities.InvokeCode</a:t>
            </a:r>
            <a:r>
              <a:rPr lang="en-US" altLang="ko-KR" sz="2400" dirty="0"/>
              <a:t>(C#)</a:t>
            </a:r>
          </a:p>
          <a:p>
            <a:r>
              <a:rPr lang="en-US" altLang="ko-KR" sz="2400" dirty="0" err="1"/>
              <a:t>UiPath.Core.Activities.Delete</a:t>
            </a:r>
            <a:endParaRPr lang="en-US" altLang="ko-KR" sz="2400" dirty="0"/>
          </a:p>
          <a:p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6" y="174504"/>
            <a:ext cx="10149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액티비티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UiPath.Core.Activities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62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C665-F9F2-4548-A8E3-4AF71429C661}"/>
              </a:ext>
            </a:extLst>
          </p:cNvPr>
          <p:cNvSpPr txBox="1">
            <a:spLocks/>
          </p:cNvSpPr>
          <p:nvPr/>
        </p:nvSpPr>
        <p:spPr>
          <a:xfrm>
            <a:off x="838200" y="1129886"/>
            <a:ext cx="10515600" cy="504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 err="1"/>
              <a:t>System.Activities.Statements.If</a:t>
            </a:r>
            <a:endParaRPr lang="en-US" altLang="ko-KR" dirty="0"/>
          </a:p>
          <a:p>
            <a:r>
              <a:rPr lang="en-US" altLang="ko-KR" dirty="0" err="1"/>
              <a:t>System.Activities.Statements.Switch</a:t>
            </a:r>
            <a:endParaRPr lang="en-US" altLang="ko-KR" dirty="0"/>
          </a:p>
          <a:p>
            <a:r>
              <a:rPr lang="en-US" altLang="ko-KR" dirty="0" err="1"/>
              <a:t>System.Activities.Statements.TryCatch</a:t>
            </a:r>
            <a:endParaRPr lang="en-US" altLang="ko-KR" dirty="0"/>
          </a:p>
          <a:p>
            <a:r>
              <a:rPr lang="en-US" altLang="ko-KR" dirty="0" err="1"/>
              <a:t>System.Activities.Statements.Assign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AADC3E-4DAB-4F15-BAEE-647C9E1328E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B8DE9-1753-4CD0-9D7D-472A3182441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B67BD-4A70-478E-9A20-0E827E27359C}"/>
              </a:ext>
            </a:extLst>
          </p:cNvPr>
          <p:cNvSpPr txBox="1"/>
          <p:nvPr/>
        </p:nvSpPr>
        <p:spPr>
          <a:xfrm flipH="1">
            <a:off x="1005835" y="174504"/>
            <a:ext cx="1051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액티비티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System.Activities.Statements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75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1979</Words>
  <Application>Microsoft Office PowerPoint</Application>
  <PresentationFormat>와이드스크린</PresentationFormat>
  <Paragraphs>352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재우 배</dc:creator>
  <cp:lastModifiedBy>재우 배</cp:lastModifiedBy>
  <cp:revision>144</cp:revision>
  <dcterms:created xsi:type="dcterms:W3CDTF">2019-12-23T00:32:35Z</dcterms:created>
  <dcterms:modified xsi:type="dcterms:W3CDTF">2020-11-18T06:25:27Z</dcterms:modified>
</cp:coreProperties>
</file>